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96" r:id="rId2"/>
    <p:sldMasterId id="2147483710" r:id="rId3"/>
  </p:sldMasterIdLst>
  <p:notesMasterIdLst>
    <p:notesMasterId r:id="rId49"/>
  </p:notesMasterIdLst>
  <p:handoutMasterIdLst>
    <p:handoutMasterId r:id="rId50"/>
  </p:handoutMasterIdLst>
  <p:sldIdLst>
    <p:sldId id="283" r:id="rId4"/>
    <p:sldId id="333" r:id="rId5"/>
    <p:sldId id="288" r:id="rId6"/>
    <p:sldId id="280" r:id="rId7"/>
    <p:sldId id="294" r:id="rId8"/>
    <p:sldId id="337" r:id="rId9"/>
    <p:sldId id="334" r:id="rId10"/>
    <p:sldId id="366" r:id="rId11"/>
    <p:sldId id="367" r:id="rId12"/>
    <p:sldId id="341" r:id="rId13"/>
    <p:sldId id="348" r:id="rId14"/>
    <p:sldId id="298" r:id="rId15"/>
    <p:sldId id="368" r:id="rId16"/>
    <p:sldId id="349" r:id="rId17"/>
    <p:sldId id="311" r:id="rId18"/>
    <p:sldId id="306" r:id="rId19"/>
    <p:sldId id="369" r:id="rId20"/>
    <p:sldId id="381" r:id="rId21"/>
    <p:sldId id="371" r:id="rId22"/>
    <p:sldId id="347" r:id="rId23"/>
    <p:sldId id="364" r:id="rId24"/>
    <p:sldId id="374" r:id="rId25"/>
    <p:sldId id="377" r:id="rId26"/>
    <p:sldId id="373" r:id="rId27"/>
    <p:sldId id="378" r:id="rId28"/>
    <p:sldId id="375" r:id="rId29"/>
    <p:sldId id="376" r:id="rId30"/>
    <p:sldId id="346" r:id="rId31"/>
    <p:sldId id="372" r:id="rId32"/>
    <p:sldId id="344" r:id="rId33"/>
    <p:sldId id="343" r:id="rId34"/>
    <p:sldId id="315" r:id="rId35"/>
    <p:sldId id="363" r:id="rId36"/>
    <p:sldId id="351" r:id="rId37"/>
    <p:sldId id="358" r:id="rId38"/>
    <p:sldId id="361" r:id="rId39"/>
    <p:sldId id="362" r:id="rId40"/>
    <p:sldId id="353" r:id="rId41"/>
    <p:sldId id="380" r:id="rId42"/>
    <p:sldId id="370" r:id="rId43"/>
    <p:sldId id="379" r:id="rId44"/>
    <p:sldId id="382" r:id="rId45"/>
    <p:sldId id="383" r:id="rId46"/>
    <p:sldId id="384" r:id="rId47"/>
    <p:sldId id="385" r:id="rId4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3" autoAdjust="0"/>
    <p:restoredTop sz="78436" autoAdjust="0"/>
  </p:normalViewPr>
  <p:slideViewPr>
    <p:cSldViewPr>
      <p:cViewPr varScale="1">
        <p:scale>
          <a:sx n="67" d="100"/>
          <a:sy n="67" d="100"/>
        </p:scale>
        <p:origin x="2136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FAB09E3-EC70-4E1C-A9F0-03655D6F4A98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9EB229-EAE5-4725-91EB-EF1ADE99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8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CBBC95-A047-4F4B-A187-9710B380ADE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2C0FEC-0FB6-4404-8F7D-0462E4C1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36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agricultural / row-crop field runoff</a:t>
            </a:r>
            <a:r>
              <a:rPr lang="en-US" baseline="0" dirty="0"/>
              <a:t> = greater waterway impairment </a:t>
            </a:r>
            <a:endParaRPr dirty="0"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21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Mention rationale</a:t>
            </a:r>
            <a:r>
              <a:rPr lang="en-US" sz="1000" baseline="0" dirty="0"/>
              <a:t> adding labile C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Exploratory research for labile OC, TOC has been established with previous Boyd research. 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79913-0554-4C16-99A5-2A4C7F78DD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808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s (left to right)</a:t>
            </a:r>
          </a:p>
          <a:p>
            <a:r>
              <a:rPr lang="en-US" dirty="0"/>
              <a:t>swbiodiversity.org - </a:t>
            </a:r>
            <a:r>
              <a:rPr lang="en-US" dirty="0" err="1"/>
              <a:t>Secale</a:t>
            </a:r>
            <a:r>
              <a:rPr lang="en-US" dirty="0"/>
              <a:t> </a:t>
            </a:r>
            <a:r>
              <a:rPr lang="en-US" dirty="0" err="1"/>
              <a:t>cereale</a:t>
            </a:r>
            <a:r>
              <a:rPr lang="en-US" dirty="0"/>
              <a:t> image</a:t>
            </a:r>
          </a:p>
          <a:p>
            <a:endParaRPr lang="en-US" dirty="0"/>
          </a:p>
          <a:p>
            <a:r>
              <a:rPr lang="en-US" dirty="0"/>
              <a:t>www.cotswoldseeds.com -</a:t>
            </a:r>
          </a:p>
          <a:p>
            <a:r>
              <a:rPr lang="en-US" dirty="0"/>
              <a:t>Rye (</a:t>
            </a:r>
            <a:r>
              <a:rPr lang="en-US" dirty="0" err="1"/>
              <a:t>Secale</a:t>
            </a:r>
            <a:r>
              <a:rPr lang="en-US" dirty="0"/>
              <a:t> </a:t>
            </a:r>
            <a:r>
              <a:rPr lang="en-US" dirty="0" err="1"/>
              <a:t>cereale</a:t>
            </a:r>
            <a:r>
              <a:rPr lang="en-US" dirty="0"/>
              <a:t>). Ref: JAK. Sowing rate: 75 kg per acre</a:t>
            </a:r>
          </a:p>
          <a:p>
            <a:endParaRPr lang="en-US" dirty="0"/>
          </a:p>
          <a:p>
            <a:r>
              <a:rPr lang="en-US" dirty="0"/>
              <a:t>limecreekwatershed.wordpress.com </a:t>
            </a:r>
          </a:p>
          <a:p>
            <a:r>
              <a:rPr lang="en-US" dirty="0"/>
              <a:t>Sloan's cover crop in corn stubble</a:t>
            </a:r>
          </a:p>
          <a:p>
            <a:endParaRPr lang="en-US" dirty="0"/>
          </a:p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2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79913-0554-4C16-99A5-2A4C7F78DD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884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0" dirty="0"/>
              <a:t> tillage and Rye cover treatments since 2001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79913-0554-4C16-99A5-2A4C7F78DD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418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6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201F-90A8-4ED1-8654-ECE65D1ED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28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60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Culman</a:t>
            </a:r>
            <a:r>
              <a:rPr lang="en-US" dirty="0"/>
              <a:t> et</a:t>
            </a:r>
            <a:r>
              <a:rPr lang="en-US" baseline="0" dirty="0"/>
              <a:t> al. 2012 shows usefulness of POXC as a labile carbon indicator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70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2018 dry (31 mm below 50-year avg.)</a:t>
            </a:r>
          </a:p>
          <a:p>
            <a:r>
              <a:rPr lang="en-US" dirty="0"/>
              <a:t>May</a:t>
            </a:r>
            <a:r>
              <a:rPr lang="en-US" baseline="0" dirty="0"/>
              <a:t> 2018 also hot (4° above 50-year avg.)</a:t>
            </a:r>
          </a:p>
          <a:p>
            <a:endParaRPr lang="en-US" dirty="0"/>
          </a:p>
          <a:p>
            <a:r>
              <a:rPr lang="en-US" dirty="0"/>
              <a:t>June</a:t>
            </a:r>
            <a:r>
              <a:rPr lang="en-US" baseline="0" dirty="0"/>
              <a:t> 2018 one of the wettest months on record (156 mm above 50-year avg.)</a:t>
            </a:r>
          </a:p>
          <a:p>
            <a:endParaRPr lang="en-US" baseline="0" dirty="0"/>
          </a:p>
          <a:p>
            <a:r>
              <a:rPr lang="en-US" baseline="0" dirty="0"/>
              <a:t>Letters for significant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Soil C pool 3x as much</a:t>
            </a:r>
            <a:r>
              <a:rPr lang="en-US" baseline="0" dirty="0"/>
              <a:t> as atmospheric (approx. 1,500 </a:t>
            </a:r>
            <a:r>
              <a:rPr lang="en-US" baseline="0" dirty="0" err="1"/>
              <a:t>Gtons</a:t>
            </a:r>
            <a:r>
              <a:rPr lang="en-US" baseline="0" dirty="0"/>
              <a:t>), implications for global C cycling and climate change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73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Franzluebbers</a:t>
            </a:r>
            <a:r>
              <a:rPr lang="en-US" dirty="0"/>
              <a:t> research</a:t>
            </a:r>
            <a:r>
              <a:rPr lang="en-US" baseline="0" dirty="0"/>
              <a:t> shows relationship b/w microbe activity and SOC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9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Energy</a:t>
            </a:r>
            <a:r>
              <a:rPr lang="en-US" sz="1000" baseline="0" dirty="0"/>
              <a:t> Potential- the ability of a given unit quantity to perform work relative to a reference state at elevation, unbound, and without solute or temperature differences  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baseline="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Energy gradients drive mass and energy flux, e.g. …  </a:t>
            </a:r>
            <a:r>
              <a:rPr lang="en-US" sz="1000" baseline="0" dirty="0" err="1"/>
              <a:t>Jw</a:t>
            </a:r>
            <a:r>
              <a:rPr lang="en-US" sz="1000" baseline="0" dirty="0"/>
              <a:t>=K*(H/L)… flux density equals conductivity * energy potential gradient 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baseline="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Movement from high to low energy potential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64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1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2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6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Avg. Curve</a:t>
            </a:r>
            <a:r>
              <a:rPr lang="en-US" baseline="0" dirty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6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44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&gt;30um macropore</a:t>
            </a:r>
          </a:p>
          <a:p>
            <a:r>
              <a:rPr lang="en-US" dirty="0"/>
              <a:t>&lt;30</a:t>
            </a:r>
            <a:r>
              <a:rPr lang="en-US" baseline="0" dirty="0"/>
              <a:t> </a:t>
            </a:r>
            <a:r>
              <a:rPr lang="en-US" baseline="0" dirty="0" err="1"/>
              <a:t>micropore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7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2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&gt;30um macropore</a:t>
            </a:r>
          </a:p>
          <a:p>
            <a:r>
              <a:rPr lang="en-US" dirty="0"/>
              <a:t>&lt;30</a:t>
            </a:r>
            <a:r>
              <a:rPr lang="en-US" baseline="0" dirty="0"/>
              <a:t> </a:t>
            </a:r>
            <a:r>
              <a:rPr lang="en-US" baseline="0" dirty="0" err="1"/>
              <a:t>micropore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0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31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3300 gallon per hectare</a:t>
            </a:r>
            <a:r>
              <a:rPr lang="en-US" sz="1000" baseline="0" dirty="0"/>
              <a:t> in top 5 cm</a:t>
            </a:r>
            <a:r>
              <a:rPr lang="en-US" sz="1000" dirty="0"/>
              <a:t> = 12.5 metric</a:t>
            </a:r>
            <a:r>
              <a:rPr lang="en-US" sz="1000" baseline="0" dirty="0"/>
              <a:t> tons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1 hectare = 2.47 acres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7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Average</a:t>
            </a:r>
            <a:r>
              <a:rPr lang="en-US" sz="1000" baseline="0" dirty="0"/>
              <a:t> bulk density is 1.32 g/cm3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Gravimetric water content was increased 2.6%</a:t>
            </a:r>
            <a:endParaRPr lang="en-US" sz="100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4490 gallon per hectare</a:t>
            </a:r>
            <a:r>
              <a:rPr lang="en-US" sz="1000" baseline="0" dirty="0"/>
              <a:t> in top 5 cm</a:t>
            </a:r>
            <a:r>
              <a:rPr lang="en-US" sz="1000" dirty="0"/>
              <a:t> = 17 metric</a:t>
            </a:r>
            <a:r>
              <a:rPr lang="en-US" sz="1000" baseline="0" dirty="0"/>
              <a:t> tons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baseline="0" dirty="0"/>
              <a:t>1 hectare = 2.47 acres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baseline="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Water holding capacity is the total measure of a soil’s water retention at field capacity (FC), while field capacity is a characteristic that describes the matric pressure and water content at which gravity-driven drainage of a previously saturated soil has become negligible. 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The period between wetting and negligible drainage under field conditions is usually 48-72 hours. 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Matric pressure values at FC generally range from -50 to -330 cmH2O. Although -330 cmH2O is a widely used generalization, FC can vary substantially across soils as it is dependent on water table depth.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3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Soybean over time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Cover is same 50-500 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Control is lower 10-500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Silage over time	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	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Cover is same for 50-200	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r>
              <a:rPr lang="en-US" sz="1000" dirty="0"/>
              <a:t>Control higher in Silage over time for 10-200				</a:t>
            </a:r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79913-0554-4C16-99A5-2A4C7F78DD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986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07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00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lnSpc>
                <a:spcPct val="115000"/>
              </a:lnSpc>
              <a:spcAft>
                <a:spcPts val="1019"/>
              </a:spcAft>
              <a:buClr>
                <a:srgbClr val="CAF278"/>
              </a:buClr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79913-0554-4C16-99A5-2A4C7F78DDD0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07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0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6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CV-CMI- Measure of fluctuation in water availability… dark blue &amp; teal indicates higher variability </a:t>
            </a:r>
          </a:p>
          <a:p>
            <a:endParaRPr lang="en-US" baseline="0" dirty="0"/>
          </a:p>
          <a:p>
            <a:r>
              <a:rPr lang="en-US" baseline="0" dirty="0"/>
              <a:t>Iowa experiences high seasonal/ inter-annual fluctuations…what are the implications for extreme precipitation and field runoff?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AB50D-FC3C-4750-AAD9-AF898CE625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696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Avg. 2015-2018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4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85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212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8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08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022865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902286532_0_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902286532_0_5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14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</a:t>
            </a:r>
            <a:r>
              <a:rPr lang="en-US" baseline="0" dirty="0"/>
              <a:t> growth in crop yield, which is what we expect</a:t>
            </a:r>
          </a:p>
          <a:p>
            <a:r>
              <a:rPr lang="en-US" baseline="0" dirty="0"/>
              <a:t>However, dramatic yield losses from the mean correspond with flood and drought events</a:t>
            </a:r>
          </a:p>
          <a:p>
            <a:endParaRPr lang="en-US" baseline="0" dirty="0"/>
          </a:p>
          <a:p>
            <a:r>
              <a:rPr lang="en-US" baseline="0" dirty="0"/>
              <a:t>Environmental Implications of Extreme Water Events and Drastic Yield Reductions  </a:t>
            </a:r>
          </a:p>
          <a:p>
            <a:endParaRPr lang="en-US" baseline="0" dirty="0"/>
          </a:p>
          <a:p>
            <a:r>
              <a:rPr lang="en-US" baseline="0" dirty="0"/>
              <a:t>These variations are expected to increase over time with climate change</a:t>
            </a:r>
          </a:p>
          <a:p>
            <a:endParaRPr lang="en-US" baseline="0" dirty="0"/>
          </a:p>
          <a:p>
            <a:r>
              <a:rPr lang="en-US" baseline="0" dirty="0"/>
              <a:t>Avg. 1985-2015 = 9.25 Mg/Ha</a:t>
            </a:r>
          </a:p>
          <a:p>
            <a:endParaRPr lang="en-US" baseline="0" dirty="0"/>
          </a:p>
          <a:p>
            <a:r>
              <a:rPr lang="en-US" baseline="0" dirty="0"/>
              <a:t>Figure courtesy of David Laird: Personal Communication Apr.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B50D-FC3C-4750-AAD9-AF898CE625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</a:t>
            </a:r>
            <a:r>
              <a:rPr lang="en-US" baseline="0" dirty="0"/>
              <a:t> Report: </a:t>
            </a:r>
            <a:r>
              <a:rPr lang="en-US" dirty="0"/>
              <a:t>Climate Change Impacts in the United States: The Third National Climate Assessment</a:t>
            </a:r>
          </a:p>
          <a:p>
            <a:endParaRPr lang="en-US" dirty="0"/>
          </a:p>
          <a:p>
            <a:r>
              <a:rPr lang="en-US" dirty="0"/>
              <a:t>Map shows percent increases in the amount of precipitation falling in very heavy events (defined as the heaviest 1% of all daily events) from 1958 to 2012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0FEC-0FB6-4404-8F7D-0462E4C1E9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what are some of the ways that land use affects water…..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Soil Erosion Rates are about an order of magnitude higher than soil renewal rates (half a ton per acre per year)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sediment is biggest in terms of mass for water impairment , soluble P in terms of biological activity impairments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Renewal = 1 inch every 400 years (optimal)</a:t>
            </a:r>
            <a:endParaRPr dirty="0"/>
          </a:p>
        </p:txBody>
      </p:sp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47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8f329d2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8f329d29f_0_18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</a:t>
            </a:r>
            <a:r>
              <a:rPr lang="en-US" baseline="0" dirty="0"/>
              <a:t> colors</a:t>
            </a:r>
            <a:endParaRPr dirty="0"/>
          </a:p>
        </p:txBody>
      </p:sp>
      <p:sp>
        <p:nvSpPr>
          <p:cNvPr id="162" name="Google Shape;162;g78f329d29f_0_18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18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8f329d2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8f329d29f_0_18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283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 side of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Gully</a:t>
            </a:r>
            <a:r>
              <a:rPr lang="en-US" baseline="0" dirty="0"/>
              <a:t> 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Lack of cover &amp; landscape gradient </a:t>
            </a:r>
            <a:endParaRPr dirty="0"/>
          </a:p>
        </p:txBody>
      </p:sp>
      <p:sp>
        <p:nvSpPr>
          <p:cNvPr id="162" name="Google Shape;162;g78f329d29f_0_18:notes"/>
          <p:cNvSpPr txBox="1">
            <a:spLocks noGrp="1"/>
          </p:cNvSpPr>
          <p:nvPr>
            <p:ph type="sldNum" idx="12"/>
          </p:nvPr>
        </p:nvSpPr>
        <p:spPr>
          <a:xfrm>
            <a:off x="3884613" y="8829967"/>
            <a:ext cx="2971761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42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9C67-EDB3-4455-96CA-47DF6F231149}" type="datetime1">
              <a:rPr lang="en-US" smtClean="0"/>
              <a:t>4/26/2021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12A3-1809-40B6-8E29-A865524CD6D0}" type="datetime1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CDE5-DD03-4F74-B061-12E7CBE2D4AF}" type="datetime1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44734-6F55-406D-B676-3096CE5C6A7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461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F65DD8-2B05-4B2A-AA8B-D558B4C7AF4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088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44A1C-DE31-4603-9D9E-E00736926FE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789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846611-883E-48E7-AC8E-7F6B18624B3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664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DEC79-9D96-435D-BF7F-3A4ED437B51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1445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DBFF-A685-4E6F-8FF8-CAB54B2A96A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6220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BCCE1D-FB8B-4B23-A86F-8D0C097DBE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651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EC9C15-2CDC-4393-A17F-98D53DD329A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3057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79E6-331C-4EEB-9153-92E00C55F457}" type="datetime1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B968A-E0F3-46CB-9CB9-FB80549B9FD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9403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B50405-B5D0-4CEE-B4A7-22C570FC1AE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1855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55876-B9E5-4922-B684-C5D9F0D5B4C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284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34F485-C949-4479-95CB-CC50866A15A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425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9002A0-1B30-4E18-A8AA-3EB3EA8F55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975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417513" y="2546350"/>
            <a:ext cx="438150" cy="474663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ltGray">
          <a:xfrm>
            <a:off x="800100" y="2546350"/>
            <a:ext cx="328613" cy="474663"/>
          </a:xfrm>
          <a:prstGeom prst="rect">
            <a:avLst/>
          </a:prstGeom>
          <a:gradFill rotWithShape="0">
            <a:gsLst>
              <a:gs pos="0">
                <a:srgbClr val="808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ltGray">
          <a:xfrm>
            <a:off x="541338" y="2968625"/>
            <a:ext cx="422275" cy="474663"/>
          </a:xfrm>
          <a:prstGeom prst="rect">
            <a:avLst/>
          </a:prstGeom>
          <a:solidFill>
            <a:srgbClr val="B25222"/>
          </a:soli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ltGray">
          <a:xfrm>
            <a:off x="911225" y="2968625"/>
            <a:ext cx="368300" cy="474663"/>
          </a:xfrm>
          <a:prstGeom prst="rect">
            <a:avLst/>
          </a:prstGeom>
          <a:gradFill rotWithShape="0">
            <a:gsLst>
              <a:gs pos="0">
                <a:srgbClr val="B2522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ltGray">
          <a:xfrm>
            <a:off x="12700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CFB150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gray">
          <a:xfrm>
            <a:off x="762000" y="2438400"/>
            <a:ext cx="31750" cy="1052513"/>
          </a:xfrm>
          <a:prstGeom prst="rect">
            <a:avLst/>
          </a:prstGeom>
          <a:solidFill>
            <a:srgbClr val="562B04"/>
          </a:soli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gray">
          <a:xfrm>
            <a:off x="442913" y="3228975"/>
            <a:ext cx="8226425" cy="31750"/>
          </a:xfrm>
          <a:prstGeom prst="rect">
            <a:avLst/>
          </a:prstGeom>
          <a:gradFill rotWithShape="0">
            <a:gsLst>
              <a:gs pos="0">
                <a:srgbClr val="562B04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b="0">
              <a:solidFill>
                <a:srgbClr val="996600"/>
              </a:solidFill>
              <a:latin typeface="Tahoma" panose="020B0604030504040204" pitchFamily="34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 b="0">
                <a:solidFill>
                  <a:schemeClr val="bg2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65DA1-F8DA-48E6-935F-5519DA41B72F}" type="slidenum">
              <a:rPr lang="en-US" altLang="en-US">
                <a:solidFill>
                  <a:srgbClr val="1C1C1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99864"/>
      </p:ext>
    </p:extLst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3294"/>
      </p:ext>
    </p:extLst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827091"/>
      </p:ext>
    </p:extLst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050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5595134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942309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0F43-65B8-4915-A9DF-70DB988984BE}" type="datetime1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647718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924189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80946"/>
      </p:ext>
    </p:extLst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5794630"/>
      </p:ext>
    </p:extLst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430269"/>
      </p:ext>
    </p:extLst>
  </p:cSld>
  <p:clrMapOvr>
    <a:masterClrMapping/>
  </p:clrMapOvr>
  <p:transition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067691"/>
      </p:ext>
    </p:extLst>
  </p:cSld>
  <p:clrMapOvr>
    <a:masterClrMapping/>
  </p:clrMapOvr>
  <p:transition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381000"/>
            <a:ext cx="20447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5984875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336634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4FCF-9133-4171-BA21-E9EE08EAB693}" type="datetime1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58A9-3A4C-40C1-BD79-7AD3518EB42B}" type="datetime1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D0F8-D7A8-4E42-B5DB-B42741189823}" type="datetime1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49AFD-AE27-4469-A138-FF28FAA3B9B7}" type="datetime1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00368-9BA2-465E-B072-DD88734156C6}" type="datetime1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1CBC-B19C-45EA-A4F0-6D76F8F642FD}" type="datetime1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826BA5F-C8CB-4CBC-83AC-09B8126FEB44}" type="datetime1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825B84-8EF7-4E07-9EBD-D14FFE256856}" type="slidenum"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8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3810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050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>
            <a:off x="0" y="6858000"/>
            <a:ext cx="8915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solidFill>
                <a:srgbClr val="B2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01397" name="Rectangle 21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solidFill>
                <a:srgbClr val="B2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pic>
        <p:nvPicPr>
          <p:cNvPr id="1030" name="Picture 2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5850" r="56863" b="41499"/>
          <a:stretch>
            <a:fillRect/>
          </a:stretch>
        </p:blipFill>
        <p:spPr bwMode="auto">
          <a:xfrm>
            <a:off x="0" y="66675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401" name="Rectangle 25"/>
          <p:cNvSpPr>
            <a:spLocks noChangeArrowheads="1"/>
          </p:cNvSpPr>
          <p:nvPr userDrawn="1"/>
        </p:nvSpPr>
        <p:spPr bwMode="auto">
          <a:xfrm>
            <a:off x="0" y="609600"/>
            <a:ext cx="9144000" cy="228600"/>
          </a:xfrm>
          <a:prstGeom prst="rect">
            <a:avLst/>
          </a:prstGeom>
          <a:solidFill>
            <a:srgbClr val="BC0024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solidFill>
                <a:srgbClr val="B2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01402" name="Rectangle 26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BC0024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solidFill>
                <a:srgbClr val="B2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pic>
        <p:nvPicPr>
          <p:cNvPr id="1033" name="Picture 12" descr="im an agronomist 2.bmp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5250"/>
            <a:ext cx="2222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13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ransition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25222"/>
        </a:buClr>
        <a:buSzPct val="60000"/>
        <a:buFont typeface="Wingdings" pitchFamily="2" charset="2"/>
        <a:buChar char="n"/>
        <a:defRPr sz="2800">
          <a:solidFill>
            <a:srgbClr val="562B0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8000"/>
        </a:buClr>
        <a:buSzPct val="55000"/>
        <a:buFont typeface="Wingdings" pitchFamily="2" charset="2"/>
        <a:buChar char="n"/>
        <a:defRPr sz="2400">
          <a:solidFill>
            <a:srgbClr val="562B04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FB151"/>
        </a:buClr>
        <a:buSzPct val="50000"/>
        <a:buFont typeface="Wingdings" pitchFamily="2" charset="2"/>
        <a:buChar char="n"/>
        <a:defRPr sz="2000">
          <a:solidFill>
            <a:srgbClr val="562B04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25222"/>
        </a:buClr>
        <a:buSzPct val="55000"/>
        <a:buFont typeface="Wingdings" pitchFamily="2" charset="2"/>
        <a:buChar char="n"/>
        <a:defRPr>
          <a:solidFill>
            <a:srgbClr val="562B04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8000"/>
        </a:buClr>
        <a:buSzPct val="50000"/>
        <a:buFont typeface="Wingdings" pitchFamily="2" charset="2"/>
        <a:buChar char="n"/>
        <a:defRPr sz="1600">
          <a:solidFill>
            <a:srgbClr val="562B04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8000"/>
        </a:buClr>
        <a:buSzPct val="50000"/>
        <a:buFont typeface="Wingdings" pitchFamily="2" charset="2"/>
        <a:buChar char="n"/>
        <a:defRPr sz="1600">
          <a:solidFill>
            <a:srgbClr val="562B04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8000"/>
        </a:buClr>
        <a:buSzPct val="50000"/>
        <a:buFont typeface="Wingdings" pitchFamily="2" charset="2"/>
        <a:buChar char="n"/>
        <a:defRPr sz="1600">
          <a:solidFill>
            <a:srgbClr val="562B04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8000"/>
        </a:buClr>
        <a:buSzPct val="50000"/>
        <a:buFont typeface="Wingdings" pitchFamily="2" charset="2"/>
        <a:buChar char="n"/>
        <a:defRPr sz="1600">
          <a:solidFill>
            <a:srgbClr val="562B04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8000"/>
        </a:buClr>
        <a:buSzPct val="50000"/>
        <a:buFont typeface="Wingdings" pitchFamily="2" charset="2"/>
        <a:buChar char="n"/>
        <a:defRPr sz="1600">
          <a:solidFill>
            <a:srgbClr val="562B04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99555"/>
            <a:ext cx="8458200" cy="609598"/>
          </a:xfrm>
        </p:spPr>
        <p:txBody>
          <a:bodyPr/>
          <a:lstStyle/>
          <a:p>
            <a:pPr algn="ctr"/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Management Effects on Near-Surface       Soil Hydrologic Properties</a:t>
            </a:r>
            <a:endParaRPr lang="en-US" sz="3200" b="1" dirty="0">
              <a:solidFill>
                <a:schemeClr val="accent5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7117180" cy="861420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E. Britt Moore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Ph.D. Candidate- Soil Science, Sustainable Agriculture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>
            <a:spLocks noGrp="1"/>
          </p:cNvSpPr>
          <p:nvPr>
            <p:ph type="title"/>
          </p:nvPr>
        </p:nvSpPr>
        <p:spPr>
          <a:xfrm>
            <a:off x="457199" y="304800"/>
            <a:ext cx="8229600" cy="160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Google Shape;374;p45"/>
          <p:cNvSpPr txBox="1">
            <a:spLocks/>
          </p:cNvSpPr>
          <p:nvPr/>
        </p:nvSpPr>
        <p:spPr>
          <a:xfrm>
            <a:off x="228600" y="5181600"/>
            <a:ext cx="8610600" cy="1600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Sediment &amp; Nutrient Pollution Impact Ecosystem Health! </a:t>
            </a:r>
          </a:p>
        </p:txBody>
      </p:sp>
    </p:spTree>
    <p:extLst>
      <p:ext uri="{BB962C8B-B14F-4D97-AF65-F5344CB8AC3E}">
        <p14:creationId xmlns:p14="http://schemas.microsoft.com/office/powerpoint/2010/main" val="329903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762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Research Hypothesis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8674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800" dirty="0">
              <a:latin typeface="Times New Roman"/>
              <a:ea typeface="Calibri"/>
              <a:cs typeface="Times New Roman"/>
            </a:endParaRPr>
          </a:p>
          <a:p>
            <a:pPr lvl="0">
              <a:buClr>
                <a:srgbClr val="CAF278"/>
              </a:buClr>
            </a:pPr>
            <a:r>
              <a:rPr lang="en-US" sz="2400" dirty="0"/>
              <a:t>Long-term winter cover crop management influences near-surface soil hydrologic properties through                                 </a:t>
            </a:r>
            <a:r>
              <a:rPr lang="en-US" b="1" dirty="0"/>
              <a:t>altering</a:t>
            </a:r>
            <a:r>
              <a:rPr lang="en-US" sz="2400" b="1" dirty="0"/>
              <a:t> the</a:t>
            </a:r>
            <a:r>
              <a:rPr lang="en-US" sz="2400" dirty="0"/>
              <a:t> </a:t>
            </a:r>
            <a:r>
              <a:rPr lang="en-US" sz="2400" b="1" dirty="0"/>
              <a:t>soil physical environment </a:t>
            </a:r>
            <a:r>
              <a:rPr lang="en-US" sz="2400" i="1" dirty="0"/>
              <a:t>and                                            </a:t>
            </a:r>
            <a:r>
              <a:rPr lang="en-US" sz="2400" b="1" dirty="0"/>
              <a:t>enhancing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b="1" dirty="0"/>
              <a:t>oil organic carbon</a:t>
            </a:r>
            <a:r>
              <a:rPr lang="en-US" dirty="0"/>
              <a:t>. 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75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7705943" cy="96738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Rye Winter Cover Crops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3191" y="1219200"/>
            <a:ext cx="8915400" cy="6019800"/>
          </a:xfrm>
        </p:spPr>
        <p:txBody>
          <a:bodyPr>
            <a:normAutofit fontScale="92500" lnSpcReduction="10000"/>
          </a:bodyPr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easily adapted to conventional crop rotations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soil erosion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nutrient leaching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soil health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 soil water storage capacity?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2960706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6" y="1447800"/>
            <a:ext cx="2743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10" y="1447800"/>
            <a:ext cx="2663991" cy="241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9042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762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Selected Soil Properties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867400"/>
          </a:xfrm>
        </p:spPr>
        <p:txBody>
          <a:bodyPr>
            <a:normAutofit/>
          </a:bodyPr>
          <a:lstStyle/>
          <a:p>
            <a:pPr lvl="0" algn="l">
              <a:buClr>
                <a:srgbClr val="CAF278"/>
              </a:buClr>
            </a:pPr>
            <a:r>
              <a:rPr lang="en-US" dirty="0"/>
              <a:t>Bulk Density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Particle Size Distribution 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 algn="l">
              <a:buClr>
                <a:srgbClr val="CAF278"/>
              </a:buClr>
            </a:pPr>
            <a:r>
              <a:rPr lang="en-US" dirty="0"/>
              <a:t>Total Organic Carbon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Permanganate-Oxidizable Carbon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Labile Carbon Mineralization 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 algn="l">
              <a:buClr>
                <a:srgbClr val="CAF278"/>
              </a:buClr>
            </a:pPr>
            <a:r>
              <a:rPr lang="en-US" dirty="0"/>
              <a:t>Pore Size Distribution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Water content at Saturation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Water content at Field Capacity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Water Holding Capacity  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614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764" y="3050738"/>
            <a:ext cx="286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Boyd Research Farm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Boone County, 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4338" y="303497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Treatments: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1)Rye follow. both corn       silage and soybean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2) No Rye (control)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200" y="4861200"/>
            <a:ext cx="286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Loamy,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Mollic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Soils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96973"/>
            <a:ext cx="286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Boyd Research Farm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Boone County, 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5323" y="1828800"/>
            <a:ext cx="289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Treatments: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1)Rye CC follow. both corn silage and soybean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2) No Rye (control)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*All plots are no-till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*no-till and cover crops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established in 2001</a:t>
            </a:r>
          </a:p>
        </p:txBody>
      </p:sp>
    </p:spTree>
    <p:extLst>
      <p:ext uri="{BB962C8B-B14F-4D97-AF65-F5344CB8AC3E}">
        <p14:creationId xmlns:p14="http://schemas.microsoft.com/office/powerpoint/2010/main" val="37636029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04800"/>
            <a:ext cx="8382000" cy="816429"/>
          </a:xfrm>
        </p:spPr>
        <p:txBody>
          <a:bodyPr/>
          <a:lstStyle/>
          <a:p>
            <a:pPr algn="ctr"/>
            <a:r>
              <a:rPr lang="en-US" dirty="0">
                <a:latin typeface="Arial Rounded MT Bold" pitchFamily="34" charset="0"/>
              </a:rPr>
              <a:t> </a:t>
            </a:r>
            <a:r>
              <a:rPr lang="en-US" sz="3200" dirty="0">
                <a:latin typeface="Arial Rounded MT Bold" pitchFamily="34" charset="0"/>
              </a:rPr>
              <a:t>Rye Cover Crop Effects on Soil Quality</a:t>
            </a:r>
            <a:br>
              <a:rPr lang="en-US" sz="3200" dirty="0">
                <a:latin typeface="Arial Rounded MT Bold" pitchFamily="34" charset="0"/>
              </a:rPr>
            </a:b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762000"/>
            <a:ext cx="8915400" cy="601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SOC &amp; POC were higher in plots with rye cover crop than control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The effects of a rye cover crop were most pronounced in the uppermost layer of the soil profile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There was no negative treatment effect on main crop yield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chemeClr val="tx1"/>
              </a:solidFill>
              <a:latin typeface="Times New Roman"/>
              <a:ea typeface="Times New Roman"/>
              <a:cs typeface="Calibri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Calibri"/>
              </a:rPr>
              <a:t>Moore et al. 2014. Rye cover crop effects on soil quality in no-till corn silage-soybean cropping systems. Soil Sci. Soc. Am. J. 78:968-976  </a:t>
            </a:r>
            <a:endParaRPr lang="en-US" sz="1800" b="1" dirty="0">
              <a:solidFill>
                <a:schemeClr val="tx1"/>
              </a:solidFill>
              <a:latin typeface="Calibri"/>
              <a:ea typeface="Times New Roman"/>
              <a:cs typeface="Calibri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940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474" name="Picture 2" descr="H:\Soil Health - Pictures\Henning Cover Crop Photo's, Madison Co\100_914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" y="1"/>
            <a:ext cx="9143999" cy="685800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8C9E16-7430-484F-BAA1-86559A42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D65529-85F5-4F36-BC93-53D6EE249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492" y="0"/>
            <a:ext cx="2520908" cy="6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18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3495675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5" y="0"/>
            <a:ext cx="9149615" cy="69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1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65" y="1371600"/>
            <a:ext cx="9167265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6200"/>
            <a:ext cx="34956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6200"/>
            <a:ext cx="34956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65" y="1371600"/>
            <a:ext cx="9167265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6200"/>
            <a:ext cx="34956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6200"/>
            <a:ext cx="3495675" cy="119062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5800" y="1066800"/>
            <a:ext cx="2895600" cy="228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1600" y="1066800"/>
            <a:ext cx="3048000" cy="228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5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626"/>
            <a:ext cx="9144000" cy="983974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Arial Rounded MT Bold" pitchFamily="34" charset="0"/>
              </a:rPr>
              <a:t>Soil Ecosystem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066800"/>
            <a:ext cx="8991600" cy="571500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Soil performs invaluable ecosystem services: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Climate Regulation  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-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holds 3x as much Carbon as the atmosphere</a:t>
            </a:r>
          </a:p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		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holds more Water than all of the rivers, 			               wetlands, atmosphere combined 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Wildlife Habitat </a:t>
            </a:r>
          </a:p>
          <a:p>
            <a:pPr algn="l"/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Provision of Food  </a:t>
            </a:r>
          </a:p>
          <a:p>
            <a:pPr algn="l"/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Water Cycling &amp; Storage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37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5341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81600" y="990600"/>
            <a:ext cx="4267200" cy="457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accent3"/>
                </a:solidFill>
                <a:latin typeface="Arial Rounded MT Bold" pitchFamily="34" charset="0"/>
              </a:rPr>
              <a:t>*colors represent field replications</a:t>
            </a:r>
          </a:p>
        </p:txBody>
      </p:sp>
    </p:spTree>
    <p:extLst>
      <p:ext uri="{BB962C8B-B14F-4D97-AF65-F5344CB8AC3E}">
        <p14:creationId xmlns:p14="http://schemas.microsoft.com/office/powerpoint/2010/main" val="2424515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762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Soil Water Retention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839200" cy="586740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u="sng" dirty="0">
              <a:latin typeface="Times New Roman"/>
              <a:ea typeface="Calibri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u="sng" dirty="0">
                <a:latin typeface="Times New Roman"/>
                <a:ea typeface="Calibri"/>
                <a:cs typeface="Times New Roman"/>
              </a:rPr>
              <a:t>Water Energy Potential</a:t>
            </a:r>
            <a:r>
              <a:rPr lang="en-US" dirty="0">
                <a:latin typeface="Times New Roman"/>
                <a:ea typeface="Calibri"/>
                <a:cs typeface="Times New Roman"/>
              </a:rPr>
              <a:t>: Ψ</a:t>
            </a:r>
            <a:r>
              <a:rPr lang="en-US" baseline="-25000" dirty="0">
                <a:latin typeface="Times New Roman"/>
                <a:ea typeface="Calibri"/>
                <a:cs typeface="Times New Roman"/>
              </a:rPr>
              <a:t>T </a:t>
            </a:r>
            <a:r>
              <a:rPr lang="en-US" dirty="0">
                <a:latin typeface="Times New Roman"/>
                <a:ea typeface="Calibri"/>
                <a:cs typeface="Times New Roman"/>
              </a:rPr>
              <a:t>= Ψ</a:t>
            </a:r>
            <a:r>
              <a:rPr lang="en-US" baseline="-25000" dirty="0">
                <a:latin typeface="Times New Roman"/>
                <a:ea typeface="Calibri"/>
                <a:cs typeface="Times New Roman"/>
              </a:rPr>
              <a:t>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+ Ψ</a:t>
            </a:r>
            <a:r>
              <a:rPr lang="en-US" baseline="-25000" dirty="0">
                <a:latin typeface="Times New Roman"/>
                <a:ea typeface="Calibri"/>
                <a:cs typeface="Times New Roman"/>
              </a:rPr>
              <a:t>o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+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Ψ</a:t>
            </a:r>
            <a:r>
              <a:rPr lang="en-US" baseline="-25000" dirty="0" err="1">
                <a:latin typeface="Times New Roman"/>
                <a:ea typeface="Calibri"/>
                <a:cs typeface="Times New Roman"/>
              </a:rPr>
              <a:t>m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Times New Roman"/>
                <a:ea typeface="Calibri"/>
                <a:cs typeface="Times New Roman"/>
              </a:rPr>
              <a:t>			   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*Relative to pure water at reference condition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u="sng" dirty="0">
              <a:latin typeface="Times New Roman"/>
              <a:ea typeface="Calibri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u="sng" dirty="0">
                <a:latin typeface="Times New Roman"/>
                <a:ea typeface="Calibri"/>
                <a:cs typeface="Times New Roman"/>
              </a:rPr>
              <a:t>Water Content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: </a:t>
            </a:r>
            <a:r>
              <a:rPr lang="el-GR" dirty="0">
                <a:latin typeface="Times New Roman"/>
                <a:ea typeface="Calibri"/>
                <a:cs typeface="Times New Roman"/>
              </a:rPr>
              <a:t>Θ</a:t>
            </a:r>
            <a:r>
              <a:rPr lang="en-US" dirty="0">
                <a:latin typeface="Times New Roman"/>
                <a:ea typeface="Calibri"/>
                <a:cs typeface="Times New Roman"/>
              </a:rPr>
              <a:t>v = M</a:t>
            </a:r>
            <a:r>
              <a:rPr lang="en-US" baseline="-25000" dirty="0">
                <a:latin typeface="Times New Roman"/>
                <a:ea typeface="Calibri"/>
                <a:cs typeface="Times New Roman"/>
              </a:rPr>
              <a:t>l </a:t>
            </a:r>
            <a:r>
              <a:rPr lang="en-US" dirty="0">
                <a:latin typeface="Times New Roman"/>
                <a:ea typeface="Calibri"/>
                <a:cs typeface="Times New Roman"/>
              </a:rPr>
              <a:t>/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</a:t>
            </a:r>
            <a:r>
              <a:rPr lang="en-US" baseline="-25000" dirty="0" err="1">
                <a:latin typeface="Times New Roman"/>
                <a:ea typeface="Calibri"/>
                <a:cs typeface="Times New Roman"/>
              </a:rPr>
              <a:t>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Times New Roman"/>
                <a:ea typeface="Calibri"/>
                <a:cs typeface="Times New Roman"/>
              </a:rPr>
              <a:t>		   	  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*for H</a:t>
            </a:r>
            <a:r>
              <a:rPr lang="en-US" sz="2000" baseline="-25000" dirty="0">
                <a:latin typeface="Times New Roman"/>
                <a:ea typeface="Calibri"/>
                <a:cs typeface="Times New Roman"/>
              </a:rPr>
              <a:t>2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O  </a:t>
            </a:r>
            <a:r>
              <a:rPr lang="en-US" sz="2000" i="1" dirty="0">
                <a:latin typeface="Times New Roman"/>
                <a:ea typeface="Calibri"/>
                <a:cs typeface="Times New Roman"/>
              </a:rPr>
              <a:t>1g=1cm</a:t>
            </a:r>
            <a:r>
              <a:rPr lang="en-US" sz="2000" i="1" baseline="30000" dirty="0">
                <a:latin typeface="Times New Roman"/>
                <a:ea typeface="Calibri"/>
                <a:cs typeface="Times New Roman"/>
              </a:rPr>
              <a:t>3</a:t>
            </a:r>
            <a:r>
              <a:rPr lang="en-US" sz="2000" i="1" dirty="0">
                <a:latin typeface="Times New Roman"/>
                <a:ea typeface="Calibri"/>
                <a:cs typeface="Times New Roman"/>
              </a:rPr>
              <a:t>=1mL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u="sng" dirty="0">
              <a:latin typeface="Times New Roman"/>
              <a:ea typeface="Calibri"/>
              <a:cs typeface="Times New Roman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u="sng" dirty="0">
                <a:latin typeface="Times New Roman"/>
                <a:ea typeface="Calibri"/>
                <a:cs typeface="Times New Roman"/>
              </a:rPr>
              <a:t>Soil Water Retention Curve</a:t>
            </a:r>
            <a:r>
              <a:rPr lang="en-US" dirty="0">
                <a:latin typeface="Times New Roman"/>
                <a:ea typeface="Calibri"/>
                <a:cs typeface="Times New Roman"/>
              </a:rPr>
              <a:t>: relationship between </a:t>
            </a:r>
            <a:r>
              <a:rPr lang="el-GR" i="1" dirty="0">
                <a:latin typeface="Times New Roman"/>
                <a:ea typeface="Calibri"/>
                <a:cs typeface="Times New Roman"/>
              </a:rPr>
              <a:t>Θ</a:t>
            </a:r>
            <a:r>
              <a:rPr lang="en-US" i="1" dirty="0">
                <a:latin typeface="Times New Roman"/>
                <a:ea typeface="Calibri"/>
                <a:cs typeface="Times New Roman"/>
              </a:rPr>
              <a:t>v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&amp; </a:t>
            </a:r>
            <a:r>
              <a:rPr lang="en-US" i="1" dirty="0" err="1">
                <a:latin typeface="Times New Roman"/>
                <a:ea typeface="Calibri"/>
                <a:cs typeface="Times New Roman"/>
              </a:rPr>
              <a:t>Ψ</a:t>
            </a:r>
            <a:r>
              <a:rPr lang="en-US" i="1" baseline="-25000" dirty="0" err="1">
                <a:latin typeface="Times New Roman"/>
                <a:ea typeface="Calibri"/>
                <a:cs typeface="Times New Roman"/>
              </a:rPr>
              <a:t>m</a:t>
            </a:r>
            <a:endParaRPr lang="en-US" i="1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603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64" y="6549511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Saturation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65502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Field Capacity</a:t>
            </a:r>
          </a:p>
        </p:txBody>
      </p:sp>
      <p:sp>
        <p:nvSpPr>
          <p:cNvPr id="4" name="Oval 3"/>
          <p:cNvSpPr/>
          <p:nvPr/>
        </p:nvSpPr>
        <p:spPr>
          <a:xfrm>
            <a:off x="381000" y="6096000"/>
            <a:ext cx="465034" cy="265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78966" y="6096000"/>
            <a:ext cx="465034" cy="265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8600" y="6400800"/>
            <a:ext cx="228600" cy="173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6324600"/>
            <a:ext cx="317019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3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7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58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0"/>
            <a:ext cx="4495800" cy="3574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657600"/>
            <a:ext cx="44958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649054"/>
            <a:ext cx="4495800" cy="3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78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4958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"/>
            <a:ext cx="464820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4495800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799" y="3581400"/>
            <a:ext cx="465104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9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6172200"/>
            <a:ext cx="263979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-228600"/>
            <a:ext cx="10287000" cy="1043580"/>
          </a:xfrm>
        </p:spPr>
        <p:txBody>
          <a:bodyPr/>
          <a:lstStyle/>
          <a:p>
            <a:pPr algn="ctr"/>
            <a:r>
              <a:rPr lang="en-US" sz="3200" dirty="0">
                <a:latin typeface="Arial Rounded MT Bold" pitchFamily="34" charset="0"/>
              </a:rPr>
              <a:t>Soil &amp; Water: Our Most Precious Resources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762000"/>
            <a:ext cx="8839200" cy="5943600"/>
          </a:xfrm>
        </p:spPr>
        <p:txBody>
          <a:bodyPr>
            <a:normAutofit/>
          </a:bodyPr>
          <a:lstStyle/>
          <a:p>
            <a:endParaRPr lang="en-US" b="1" dirty="0"/>
          </a:p>
          <a:p>
            <a:pPr algn="ctr"/>
            <a:r>
              <a:rPr lang="en-US" b="1" dirty="0"/>
              <a:t>Soil &amp; Water are inextricably linked…</a:t>
            </a:r>
          </a:p>
          <a:p>
            <a:r>
              <a:rPr lang="en-US" b="1" dirty="0"/>
              <a:t>	</a:t>
            </a:r>
          </a:p>
          <a:p>
            <a:r>
              <a:rPr lang="en-US" sz="1000" b="1" dirty="0"/>
              <a:t>	</a:t>
            </a:r>
            <a:endParaRPr lang="en-US" b="1" dirty="0"/>
          </a:p>
          <a:p>
            <a:r>
              <a:rPr lang="en-US" sz="2000" dirty="0"/>
              <a:t>Freshwater is scarce globally, and availability is highly variable </a:t>
            </a:r>
          </a:p>
          <a:p>
            <a:pPr algn="l"/>
            <a:endParaRPr lang="en-US" sz="1900" b="1" dirty="0"/>
          </a:p>
          <a:p>
            <a:pPr algn="l"/>
            <a:endParaRPr lang="en-US" sz="1900" b="1" dirty="0"/>
          </a:p>
          <a:p>
            <a:pPr algn="l"/>
            <a:r>
              <a:rPr lang="en-US" sz="1900" dirty="0"/>
              <a:t>-Approximately 2.5% of Earth’s water is freshwater</a:t>
            </a:r>
          </a:p>
          <a:p>
            <a:pPr algn="l"/>
            <a:endParaRPr lang="en-US" sz="1900" dirty="0"/>
          </a:p>
          <a:p>
            <a:pPr algn="l"/>
            <a:r>
              <a:rPr lang="en-US" sz="1900" dirty="0"/>
              <a:t>-2/3 of all freshwater is frozen, leaving </a:t>
            </a:r>
          </a:p>
          <a:p>
            <a:pPr algn="l"/>
            <a:r>
              <a:rPr lang="en-US" sz="1900" b="1" i="1" dirty="0"/>
              <a:t> less than 1%</a:t>
            </a:r>
            <a:r>
              <a:rPr lang="en-US" sz="1900" i="1" dirty="0"/>
              <a:t> </a:t>
            </a:r>
            <a:r>
              <a:rPr lang="en-US" sz="1900" b="1" dirty="0"/>
              <a:t>of Earth’s water readily available for human use </a:t>
            </a:r>
            <a:r>
              <a:rPr lang="en-US" sz="1900" dirty="0"/>
              <a:t>	</a:t>
            </a:r>
          </a:p>
          <a:p>
            <a:endParaRPr lang="en-US" b="1" dirty="0"/>
          </a:p>
          <a:p>
            <a:endParaRPr lang="en-US" b="1" dirty="0"/>
          </a:p>
          <a:p>
            <a:pPr algn="ctr"/>
            <a:r>
              <a:rPr lang="en-US" sz="2000" dirty="0"/>
              <a:t>The amount of soil-water is greater than the amount of water in the atmosphere, rivers, and wetlands combined! </a:t>
            </a:r>
          </a:p>
          <a:p>
            <a:endParaRPr lang="en-US" b="1" dirty="0"/>
          </a:p>
          <a:p>
            <a:endParaRPr lang="en-US" b="1" i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69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8097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6190004"/>
            <a:ext cx="7620000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FF0000"/>
                </a:solidFill>
                <a:latin typeface="Arial Rounded MT Bold" pitchFamily="34" charset="0"/>
              </a:rPr>
              <a:t>*No Significant Differences in Texture or Bulk Density  </a:t>
            </a:r>
          </a:p>
        </p:txBody>
      </p:sp>
    </p:spTree>
    <p:extLst>
      <p:ext uri="{BB962C8B-B14F-4D97-AF65-F5344CB8AC3E}">
        <p14:creationId xmlns:p14="http://schemas.microsoft.com/office/powerpoint/2010/main" val="216284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394" y="2286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Long-Term Rye Cover Crop Effects on Soil Hydrology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8991600" cy="58674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800" dirty="0">
              <a:latin typeface="Times New Roman"/>
              <a:ea typeface="Calibri"/>
              <a:cs typeface="Times New Roman"/>
            </a:endParaRPr>
          </a:p>
          <a:p>
            <a:pPr lvl="0">
              <a:buClr>
                <a:srgbClr val="CAF278"/>
              </a:buClr>
            </a:pPr>
            <a:r>
              <a:rPr lang="en-US" sz="2400" b="1" dirty="0"/>
              <a:t>Rye cover crops increase volumetric                               water content at saturation by 2.5%, on average</a:t>
            </a:r>
            <a:endParaRPr lang="en-US" b="1" dirty="0"/>
          </a:p>
          <a:p>
            <a:pPr lvl="0">
              <a:buClr>
                <a:srgbClr val="CAF278"/>
              </a:buClr>
            </a:pPr>
            <a:endParaRPr lang="en-US" b="1" dirty="0"/>
          </a:p>
          <a:p>
            <a:pPr lvl="0">
              <a:buClr>
                <a:srgbClr val="CAF278"/>
              </a:buClr>
            </a:pPr>
            <a:r>
              <a:rPr lang="en-US" b="1" dirty="0"/>
              <a:t>An increase in water storage capacity of 12.5 T/ha</a:t>
            </a:r>
            <a:r>
              <a:rPr lang="en-US" b="1" baseline="30000" dirty="0"/>
              <a:t>-1</a:t>
            </a:r>
            <a:r>
              <a:rPr lang="en-US" b="1" dirty="0"/>
              <a:t> </a:t>
            </a:r>
          </a:p>
          <a:p>
            <a:pPr lvl="0">
              <a:buClr>
                <a:srgbClr val="CAF278"/>
              </a:buClr>
            </a:pPr>
            <a:r>
              <a:rPr lang="en-US" b="1" dirty="0"/>
              <a:t>(</a:t>
            </a:r>
            <a:r>
              <a:rPr lang="en-US" b="1" i="1" dirty="0"/>
              <a:t>1336 gallons per acre</a:t>
            </a:r>
            <a:r>
              <a:rPr lang="en-US" b="1" dirty="0"/>
              <a:t>) in the top 5-cm soil layer 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  <a:p>
            <a:pPr lvl="0">
              <a:buClr>
                <a:srgbClr val="CAF278"/>
              </a:buClr>
            </a:pPr>
            <a:endParaRPr lang="en-US" sz="2400" b="1" dirty="0"/>
          </a:p>
          <a:p>
            <a:pPr lvl="0">
              <a:buClr>
                <a:srgbClr val="CAF278"/>
              </a:buClr>
            </a:pPr>
            <a:r>
              <a:rPr lang="en-US" b="1" dirty="0"/>
              <a:t>G</a:t>
            </a:r>
            <a:r>
              <a:rPr lang="en-US" sz="2400" b="1" dirty="0"/>
              <a:t>iven the average </a:t>
            </a:r>
            <a:r>
              <a:rPr lang="en-US" b="1" dirty="0"/>
              <a:t>Iowa farm size is 359 acres,              </a:t>
            </a:r>
            <a:r>
              <a:rPr lang="en-US" b="1" u="sng" dirty="0"/>
              <a:t>surface runoff reduction per farm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≈ 479,600</a:t>
            </a:r>
            <a:r>
              <a:rPr lang="en-US" b="1" u="sng" dirty="0"/>
              <a:t> gallons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8953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394" y="2286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Long-Term Rye Cover Crop Effects on Soil Hydrology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8991600" cy="58674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800" dirty="0">
              <a:latin typeface="Times New Roman"/>
              <a:ea typeface="Calibri"/>
              <a:cs typeface="Times New Roman"/>
            </a:endParaRPr>
          </a:p>
          <a:p>
            <a:pPr lvl="0">
              <a:buClr>
                <a:srgbClr val="CAF278"/>
              </a:buClr>
            </a:pPr>
            <a:r>
              <a:rPr lang="en-US" sz="2400" b="1" dirty="0"/>
              <a:t>Rye cover crops increase water holding capacity              by 3.4%, on average</a:t>
            </a:r>
            <a:endParaRPr lang="en-US" b="1" dirty="0"/>
          </a:p>
          <a:p>
            <a:pPr lvl="0">
              <a:buClr>
                <a:srgbClr val="CAF278"/>
              </a:buClr>
            </a:pPr>
            <a:endParaRPr lang="en-US" b="1" dirty="0"/>
          </a:p>
          <a:p>
            <a:pPr lvl="0">
              <a:buClr>
                <a:srgbClr val="CAF278"/>
              </a:buClr>
            </a:pPr>
            <a:r>
              <a:rPr lang="en-US" b="1" dirty="0"/>
              <a:t>An increase in water retention at field capacity of 17 T/ha</a:t>
            </a:r>
            <a:r>
              <a:rPr lang="en-US" b="1" baseline="30000" dirty="0"/>
              <a:t>-1</a:t>
            </a:r>
            <a:r>
              <a:rPr lang="en-US" b="1" dirty="0"/>
              <a:t> </a:t>
            </a:r>
          </a:p>
          <a:p>
            <a:pPr lvl="0">
              <a:buClr>
                <a:srgbClr val="CAF278"/>
              </a:buClr>
            </a:pPr>
            <a:r>
              <a:rPr lang="en-US" b="1" dirty="0"/>
              <a:t>(</a:t>
            </a:r>
            <a:r>
              <a:rPr lang="en-US" b="1" i="1" dirty="0"/>
              <a:t>1817 gallons per acre</a:t>
            </a:r>
            <a:r>
              <a:rPr lang="en-US" b="1" dirty="0"/>
              <a:t>) in the top 5-cm soil layer 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  <a:p>
            <a:pPr lvl="0">
              <a:buClr>
                <a:srgbClr val="CAF278"/>
              </a:buClr>
            </a:pPr>
            <a:endParaRPr lang="en-US" sz="2400" b="1" dirty="0"/>
          </a:p>
          <a:p>
            <a:pPr lvl="0">
              <a:buClr>
                <a:srgbClr val="CAF278"/>
              </a:buClr>
            </a:pPr>
            <a:r>
              <a:rPr lang="en-US" b="1" dirty="0"/>
              <a:t>G</a:t>
            </a:r>
            <a:r>
              <a:rPr lang="en-US" sz="2400" b="1" dirty="0"/>
              <a:t>iven the average </a:t>
            </a:r>
            <a:r>
              <a:rPr lang="en-US" b="1" dirty="0"/>
              <a:t>Iowa farm size is 359 acres,              </a:t>
            </a:r>
            <a:r>
              <a:rPr lang="en-US" b="1" u="sng" dirty="0"/>
              <a:t>water retention per farm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≈ 652,300</a:t>
            </a:r>
            <a:r>
              <a:rPr lang="en-US" b="1" u="sng" dirty="0"/>
              <a:t> gallons</a:t>
            </a:r>
          </a:p>
          <a:p>
            <a:pPr lvl="0">
              <a:buClr>
                <a:srgbClr val="CAF278"/>
              </a:buClr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4165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762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In Summary…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762000"/>
            <a:ext cx="8915400" cy="5867400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Rye cover crops</a:t>
            </a:r>
            <a:r>
              <a:rPr lang="en-US" sz="2400" b="1" dirty="0"/>
              <a:t> </a:t>
            </a:r>
            <a:r>
              <a:rPr lang="en-US" b="1" dirty="0"/>
              <a:t>enhance</a:t>
            </a:r>
            <a:r>
              <a:rPr lang="en-US" sz="2400" b="1" dirty="0"/>
              <a:t> soil water </a:t>
            </a:r>
            <a:r>
              <a:rPr lang="en-US" b="1" dirty="0"/>
              <a:t>storage capacity</a:t>
            </a:r>
            <a:r>
              <a:rPr lang="en-US" sz="2400" b="1" dirty="0"/>
              <a:t>. 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endParaRPr lang="en-US" sz="2000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Rye cover crops increase </a:t>
            </a:r>
            <a:r>
              <a:rPr lang="en-US" sz="2400" b="1" dirty="0"/>
              <a:t>total &amp; </a:t>
            </a:r>
            <a:r>
              <a:rPr lang="en-US" b="1" dirty="0"/>
              <a:t>labile organic carbon.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endParaRPr lang="en-US" sz="2000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/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b="1" dirty="0">
                <a:solidFill>
                  <a:prstClr val="black">
                    <a:tint val="75000"/>
                  </a:prstClr>
                </a:solidFill>
              </a:rPr>
              <a:t>Although rye cover crops enhanced SOC, there was      little correlation between enhanced SOC and               increased water retention.  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0630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762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Research Implications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9144000" cy="5867400"/>
          </a:xfrm>
        </p:spPr>
        <p:txBody>
          <a:bodyPr>
            <a:normAutofit/>
          </a:bodyPr>
          <a:lstStyle/>
          <a:p>
            <a:pPr lvl="0" algn="l">
              <a:buClr>
                <a:srgbClr val="CAF278"/>
              </a:buClr>
            </a:pPr>
            <a:r>
              <a:rPr lang="en-US" dirty="0"/>
              <a:t>Long-Term winter cover crop management enhances: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	~macropore vol. fraction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	~water holding capacity  </a:t>
            </a:r>
          </a:p>
          <a:p>
            <a:pPr lvl="0" algn="l">
              <a:buClr>
                <a:srgbClr val="CAF278"/>
              </a:buClr>
            </a:pPr>
            <a:r>
              <a:rPr lang="en-US" dirty="0"/>
              <a:t>	~total &amp; labile organic carbon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 algn="l">
              <a:buClr>
                <a:srgbClr val="CAF278"/>
              </a:buClr>
            </a:pPr>
            <a:r>
              <a:rPr lang="en-US" b="1" dirty="0"/>
              <a:t>Possible implications for enhanced plant available water  </a:t>
            </a:r>
            <a:r>
              <a:rPr lang="en-US" dirty="0"/>
              <a:t>(</a:t>
            </a:r>
            <a:r>
              <a:rPr lang="en-US" i="1" dirty="0"/>
              <a:t>further research is needed!!!</a:t>
            </a:r>
            <a:r>
              <a:rPr lang="en-US" dirty="0"/>
              <a:t>)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 algn="l">
              <a:buClr>
                <a:srgbClr val="CAF278"/>
              </a:buClr>
            </a:pPr>
            <a:r>
              <a:rPr lang="en-US" b="1" dirty="0"/>
              <a:t>Extreme precipitation event impact mitigation 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 algn="l">
              <a:buClr>
                <a:srgbClr val="CAF278"/>
              </a:buClr>
            </a:pPr>
            <a:r>
              <a:rPr lang="en-US" dirty="0"/>
              <a:t>Development of </a:t>
            </a:r>
            <a:r>
              <a:rPr lang="en-US" b="1" dirty="0"/>
              <a:t>improved regional flood mitigation </a:t>
            </a:r>
            <a:r>
              <a:rPr lang="en-US" dirty="0"/>
              <a:t>practices </a:t>
            </a:r>
          </a:p>
          <a:p>
            <a:pPr lvl="0" algn="l">
              <a:buClr>
                <a:srgbClr val="CAF278"/>
              </a:buClr>
            </a:pPr>
            <a:endParaRPr lang="en-US" dirty="0"/>
          </a:p>
          <a:p>
            <a:pPr lvl="0">
              <a:buClr>
                <a:srgbClr val="CAF278"/>
              </a:buClr>
            </a:pPr>
            <a:endParaRPr lang="en-US" dirty="0"/>
          </a:p>
          <a:p>
            <a:pPr lvl="0">
              <a:buClr>
                <a:srgbClr val="CAF278"/>
              </a:buClr>
            </a:pPr>
            <a:endParaRPr lang="en-US" sz="2400" dirty="0"/>
          </a:p>
          <a:p>
            <a:pPr lvl="0">
              <a:buClr>
                <a:srgbClr val="CAF278"/>
              </a:buClr>
            </a:pPr>
            <a:endParaRPr lang="en-US" sz="2400" dirty="0"/>
          </a:p>
          <a:p>
            <a:pPr lvl="0">
              <a:buClr>
                <a:srgbClr val="CAF278"/>
              </a:buClr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898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86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Acknowledgments &amp; Gratitude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762000"/>
            <a:ext cx="8991600" cy="6096000"/>
          </a:xfrm>
        </p:spPr>
        <p:txBody>
          <a:bodyPr>
            <a:normAutofit/>
          </a:bodyPr>
          <a:lstStyle/>
          <a:p>
            <a:pPr lvl="0" algn="l">
              <a:buClr>
                <a:srgbClr val="CAF278"/>
              </a:buClr>
            </a:pPr>
            <a:r>
              <a:rPr lang="en-US" sz="1800" dirty="0"/>
              <a:t>Major Professors &amp; Distinguished Committee Members: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Tom Sauer 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Rick Cruse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Lee Burras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Robert Horton 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Tom Isenhart</a:t>
            </a:r>
          </a:p>
          <a:p>
            <a:pPr lvl="0" algn="l">
              <a:buClr>
                <a:srgbClr val="CAF278"/>
              </a:buClr>
            </a:pPr>
            <a:endParaRPr lang="en-US" sz="1800" dirty="0"/>
          </a:p>
          <a:p>
            <a:pPr lvl="0" algn="l">
              <a:buClr>
                <a:srgbClr val="CAF278"/>
              </a:buClr>
            </a:pPr>
            <a:r>
              <a:rPr lang="en-US" sz="1800" dirty="0"/>
              <a:t>ISU Agronomy Department: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Kendall Lamkey 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Marshall McDaniel  </a:t>
            </a:r>
          </a:p>
          <a:p>
            <a:pPr lvl="0" algn="l">
              <a:buClr>
                <a:srgbClr val="CAF278"/>
              </a:buClr>
            </a:pPr>
            <a:endParaRPr lang="en-US" sz="1800" dirty="0"/>
          </a:p>
          <a:p>
            <a:pPr lvl="0" algn="l">
              <a:buClr>
                <a:srgbClr val="CAF278"/>
              </a:buClr>
            </a:pPr>
            <a:r>
              <a:rPr lang="en-US" sz="1800" dirty="0"/>
              <a:t>National Lab. for Ag. &amp; Environment (NLAE):     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Jerry Hatfield </a:t>
            </a:r>
            <a:r>
              <a:rPr lang="en-US" sz="1800" dirty="0"/>
              <a:t>(retired) 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Keith Kohler </a:t>
            </a:r>
            <a:r>
              <a:rPr lang="en-US" sz="1800" dirty="0"/>
              <a:t>(retired)</a:t>
            </a:r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 algn="l">
              <a:buClr>
                <a:srgbClr val="CAF278"/>
              </a:buClr>
            </a:pPr>
            <a:r>
              <a:rPr lang="en-US" sz="1800" dirty="0"/>
              <a:t>ISU Graduate College:</a:t>
            </a:r>
          </a:p>
          <a:p>
            <a:pPr lvl="0" algn="l">
              <a:buClr>
                <a:srgbClr val="CAF278"/>
              </a:buClr>
            </a:pPr>
            <a:r>
              <a:rPr lang="en-US" sz="1800" b="1" dirty="0"/>
              <a:t>Thelma Harding </a:t>
            </a:r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 algn="l">
              <a:buClr>
                <a:srgbClr val="CAF278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833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8600"/>
            <a:ext cx="9067800" cy="967380"/>
          </a:xfrm>
        </p:spPr>
        <p:txBody>
          <a:bodyPr/>
          <a:lstStyle/>
          <a:p>
            <a:pPr algn="ctr"/>
            <a:r>
              <a:rPr lang="en-US" sz="3600" dirty="0">
                <a:latin typeface="Arial Rounded MT Bold" pitchFamily="34" charset="0"/>
              </a:rPr>
              <a:t>Acknowledgments &amp; Gratitude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8991600" cy="5867400"/>
          </a:xfrm>
        </p:spPr>
        <p:txBody>
          <a:bodyPr>
            <a:normAutofit/>
          </a:bodyPr>
          <a:lstStyle/>
          <a:p>
            <a:pPr lvl="0" algn="l">
              <a:buClr>
                <a:srgbClr val="CAF278"/>
              </a:buClr>
            </a:pPr>
            <a:r>
              <a:rPr lang="en-US" sz="2000" dirty="0"/>
              <a:t>This research was made possible through generous contributions by:</a:t>
            </a:r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>
              <a:buClr>
                <a:srgbClr val="CAF278"/>
              </a:buClr>
            </a:pPr>
            <a:r>
              <a:rPr lang="en-US" sz="2000" b="1" dirty="0"/>
              <a:t>The Alliance for Graduate Education and the Professoriate (AGEP)</a:t>
            </a:r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r>
              <a:rPr lang="en-US" sz="2000" b="1" dirty="0"/>
              <a:t>The Graduate Minority Assistantship Program (GMAP)</a:t>
            </a:r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r>
              <a:rPr lang="en-US" sz="2000" b="1" dirty="0"/>
              <a:t>Ruppert and Judith Hunziker Graduate Scholarship in Soil Sciences </a:t>
            </a:r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r>
              <a:rPr lang="en-US" sz="2000" b="1" dirty="0"/>
              <a:t>Vernon C. Miller Scholarship in Agronomy </a:t>
            </a:r>
          </a:p>
          <a:p>
            <a:pPr lvl="0">
              <a:buClr>
                <a:srgbClr val="CAF278"/>
              </a:buClr>
            </a:pPr>
            <a:endParaRPr lang="en-US" sz="2000" b="1" dirty="0"/>
          </a:p>
          <a:p>
            <a:pPr lvl="0">
              <a:buClr>
                <a:srgbClr val="CAF278"/>
              </a:buClr>
            </a:pPr>
            <a:r>
              <a:rPr lang="en-US" sz="2000" b="1" dirty="0"/>
              <a:t>Gary and Ann Holck Graduate Scholarship in Sustainable Agriculture </a:t>
            </a:r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 algn="l">
              <a:buClr>
                <a:srgbClr val="CAF278"/>
              </a:buClr>
            </a:pPr>
            <a:endParaRPr lang="en-US" sz="2000" dirty="0"/>
          </a:p>
          <a:p>
            <a:pPr lvl="0" algn="l">
              <a:buClr>
                <a:srgbClr val="CAF278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58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38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916" y="2676695"/>
            <a:ext cx="4290169" cy="322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57204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00" y="14955"/>
            <a:ext cx="9067800" cy="967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 Rounded MT Bold" pitchFamily="34" charset="0"/>
              </a:rPr>
              <a:t>Questions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309072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916" y="2676695"/>
            <a:ext cx="4290169" cy="32216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00" y="14955"/>
            <a:ext cx="9067800" cy="967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 Rounded MT Bold" pitchFamily="34" charset="0"/>
              </a:rPr>
              <a:t>Supplemental Data </a:t>
            </a:r>
          </a:p>
        </p:txBody>
      </p:sp>
    </p:spTree>
    <p:extLst>
      <p:ext uri="{BB962C8B-B14F-4D97-AF65-F5344CB8AC3E}">
        <p14:creationId xmlns:p14="http://schemas.microsoft.com/office/powerpoint/2010/main" val="3335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199188" y="-6350"/>
            <a:ext cx="2944812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 anchorCtr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B2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7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533400" y="152400"/>
            <a:ext cx="6132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Coefficient of Variation for Climate Moisture Index</a:t>
            </a:r>
          </a:p>
        </p:txBody>
      </p:sp>
      <p:sp>
        <p:nvSpPr>
          <p:cNvPr id="5126" name="Rectangle 4"/>
          <p:cNvSpPr>
            <a:spLocks noChangeArrowheads="1"/>
          </p:cNvSpPr>
          <p:nvPr/>
        </p:nvSpPr>
        <p:spPr bwMode="auto">
          <a:xfrm>
            <a:off x="6629400" y="2743200"/>
            <a:ext cx="2614612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The Coefficient of Variation (CV) is a statistical measure of the potential seasonal and inter-annual fluctuations in water availability for regions. </a:t>
            </a:r>
          </a:p>
        </p:txBody>
      </p:sp>
      <p:sp>
        <p:nvSpPr>
          <p:cNvPr id="38920" name="Rectangle 2"/>
          <p:cNvSpPr>
            <a:spLocks noChangeArrowheads="1"/>
          </p:cNvSpPr>
          <p:nvPr/>
        </p:nvSpPr>
        <p:spPr bwMode="auto">
          <a:xfrm>
            <a:off x="-9525" y="6268195"/>
            <a:ext cx="5815013" cy="561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GWSP Digital Water Atlas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http://wiki.gwsp.org/joom/index.php?option=com_content&amp;task=blogcategory&amp;id=34&amp;Itemid=63</a:t>
            </a:r>
          </a:p>
        </p:txBody>
      </p:sp>
    </p:spTree>
    <p:extLst>
      <p:ext uri="{BB962C8B-B14F-4D97-AF65-F5344CB8AC3E}">
        <p14:creationId xmlns:p14="http://schemas.microsoft.com/office/powerpoint/2010/main" val="2240743183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" y="0"/>
            <a:ext cx="91275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172200"/>
            <a:ext cx="26384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3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41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28" y="0"/>
            <a:ext cx="9152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5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42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6"/>
            <a:ext cx="9144000" cy="68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43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203"/>
            <a:ext cx="9144000" cy="68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4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44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0" y="-8467"/>
            <a:ext cx="9149250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25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7550459" y="5624513"/>
            <a:ext cx="421425" cy="273825"/>
          </a:xfrm>
          <a:prstGeom prst="rect">
            <a:avLst/>
          </a:prstGeom>
        </p:spPr>
        <p:txBody>
          <a:bodyPr spcFirstLastPara="1" vert="horz" wrap="square" lIns="20569" tIns="34275" rIns="34275" bIns="34275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buClr>
                  <a:srgbClr val="000000"/>
                </a:buClr>
              </a:pPr>
              <a:t>45</a:t>
            </a:fld>
            <a:endParaRPr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56"/>
            <a:ext cx="9144000" cy="68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7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5"/>
          <p:cNvGrpSpPr>
            <a:grpSpLocks/>
          </p:cNvGrpSpPr>
          <p:nvPr/>
        </p:nvGrpSpPr>
        <p:grpSpPr bwMode="auto">
          <a:xfrm>
            <a:off x="0" y="0"/>
            <a:ext cx="9234663" cy="6055771"/>
            <a:chOff x="0" y="82649"/>
            <a:chExt cx="4636570" cy="3612466"/>
          </a:xfrm>
        </p:grpSpPr>
        <p:pic>
          <p:nvPicPr>
            <p:cNvPr id="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2649"/>
              <a:ext cx="4591050" cy="361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 flipH="1" flipV="1">
              <a:off x="3349802" y="2160090"/>
              <a:ext cx="47546" cy="183178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7"/>
            <p:cNvSpPr txBox="1">
              <a:spLocks noChangeArrowheads="1"/>
            </p:cNvSpPr>
            <p:nvPr/>
          </p:nvSpPr>
          <p:spPr bwMode="auto">
            <a:xfrm>
              <a:off x="3349802" y="2338107"/>
              <a:ext cx="5905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1993 Flood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4107174" y="1068125"/>
              <a:ext cx="61810" cy="206316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4145730" y="1209267"/>
              <a:ext cx="490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2012 </a:t>
              </a:r>
            </a:p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Drought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3161148" y="2129493"/>
              <a:ext cx="96994" cy="253557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21"/>
            <p:cNvSpPr txBox="1">
              <a:spLocks noChangeArrowheads="1"/>
            </p:cNvSpPr>
            <p:nvPr/>
          </p:nvSpPr>
          <p:spPr bwMode="auto">
            <a:xfrm>
              <a:off x="3088553" y="2389261"/>
              <a:ext cx="69121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1988 Drought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3877591" y="1417741"/>
              <a:ext cx="125522" cy="198604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756138" y="1625000"/>
              <a:ext cx="3930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2010 </a:t>
              </a:r>
            </a:p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Flood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963254" y="2063149"/>
              <a:ext cx="15215" cy="215957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26"/>
            <p:cNvSpPr txBox="1">
              <a:spLocks noChangeArrowheads="1"/>
            </p:cNvSpPr>
            <p:nvPr/>
          </p:nvSpPr>
          <p:spPr bwMode="auto">
            <a:xfrm>
              <a:off x="2817214" y="2272511"/>
              <a:ext cx="490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1983 </a:t>
              </a:r>
            </a:p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Drought</a:t>
              </a:r>
            </a:p>
          </p:txBody>
        </p:sp>
        <p:sp>
          <p:nvSpPr>
            <p:cNvPr id="14" name="TextBox 21"/>
            <p:cNvSpPr txBox="1">
              <a:spLocks noChangeArrowheads="1"/>
            </p:cNvSpPr>
            <p:nvPr/>
          </p:nvSpPr>
          <p:spPr bwMode="auto">
            <a:xfrm>
              <a:off x="2506423" y="2299688"/>
              <a:ext cx="490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>
                  <a:solidFill>
                    <a:schemeClr val="bg2"/>
                  </a:solidFill>
                  <a:latin typeface="Calibri" pitchFamily="34" charset="0"/>
                </a:rPr>
                <a:t>1977 </a:t>
              </a:r>
            </a:p>
            <a:p>
              <a:r>
                <a:rPr lang="en-US" altLang="en-US" sz="700">
                  <a:solidFill>
                    <a:schemeClr val="bg2"/>
                  </a:solidFill>
                  <a:latin typeface="Calibri" pitchFamily="34" charset="0"/>
                </a:rPr>
                <a:t>Drought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660838" y="2063149"/>
              <a:ext cx="73221" cy="214029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1"/>
            <p:cNvSpPr txBox="1">
              <a:spLocks noChangeArrowheads="1"/>
            </p:cNvSpPr>
            <p:nvPr/>
          </p:nvSpPr>
          <p:spPr bwMode="auto">
            <a:xfrm>
              <a:off x="2251303" y="2328980"/>
              <a:ext cx="490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6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6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1974 </a:t>
              </a:r>
            </a:p>
            <a:p>
              <a:r>
                <a:rPr lang="en-US" altLang="en-US" sz="700" dirty="0">
                  <a:solidFill>
                    <a:schemeClr val="bg2"/>
                  </a:solidFill>
                  <a:latin typeface="Calibri" pitchFamily="34" charset="0"/>
                </a:rPr>
                <a:t>Drought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388414" y="2139229"/>
              <a:ext cx="226319" cy="204388"/>
            </a:xfrm>
            <a:prstGeom prst="straightConnector1">
              <a:avLst/>
            </a:prstGeom>
            <a:ln w="2540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0" y="6318250"/>
            <a:ext cx="3716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USDA Agricultural Statistics Service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40601"/>
              </p:ext>
            </p:extLst>
          </p:nvPr>
        </p:nvGraphicFramePr>
        <p:xfrm>
          <a:off x="152400" y="6675120"/>
          <a:ext cx="2920982" cy="182880"/>
        </p:xfrm>
        <a:graphic>
          <a:graphicData uri="http://schemas.openxmlformats.org/drawingml/2006/table">
            <a:tbl>
              <a:tblPr/>
              <a:tblGrid>
                <a:gridCol w="292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18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http://quickstats.nass.usda.gov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7"/>
          <p:cNvSpPr txBox="1">
            <a:spLocks noChangeArrowheads="1"/>
          </p:cNvSpPr>
          <p:nvPr/>
        </p:nvSpPr>
        <p:spPr bwMode="auto">
          <a:xfrm rot="16200000">
            <a:off x="86855" y="4143396"/>
            <a:ext cx="90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kern="0" noProof="0" dirty="0">
                <a:solidFill>
                  <a:schemeClr val="bg1"/>
                </a:solidFill>
              </a:rPr>
              <a:t>Corn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99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609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9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57200" y="-188624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 sz="4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Surface Runoff &amp; </a:t>
            </a:r>
            <a:r>
              <a:rPr lang="en-US" sz="4400" dirty="0">
                <a:latin typeface="Arial Rounded MT Bold" panose="020F0704030504030204" pitchFamily="34" charset="0"/>
              </a:rPr>
              <a:t>Erosion</a:t>
            </a:r>
            <a:endParaRPr sz="44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395577" y="685800"/>
            <a:ext cx="8305800" cy="50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</a:pPr>
            <a:r>
              <a:rPr lang="en-US" sz="2000" dirty="0"/>
              <a:t>Average annual rates of soil erosion on 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000" dirty="0"/>
              <a:t>     Iowa cropland exceeds 5.8 tons per acre</a:t>
            </a:r>
          </a:p>
          <a:p>
            <a:pPr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</a:pPr>
            <a:endParaRPr lang="en-US" sz="2000" dirty="0"/>
          </a:p>
          <a:p>
            <a:pPr lvl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</a:pPr>
            <a:r>
              <a:rPr lang="en-US" sz="2000" dirty="0"/>
              <a:t>Surface runoff is a major contributor to soil erosion in the    Upper Mississippi River Basin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2543000"/>
            <a:ext cx="4228450" cy="37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3000"/>
            <a:ext cx="4572000" cy="370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77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2"/>
            <a:ext cx="9144000" cy="68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765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00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00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ilhelm-Soil Nutrient Session-Toronto July 13, 2006">
  <a:themeElements>
    <a:clrScheme name="Wilhelm-Soil Nutrient Session-Toronto July 13, 2006 10">
      <a:dk1>
        <a:srgbClr val="996600"/>
      </a:dk1>
      <a:lt1>
        <a:srgbClr val="FFFFFF"/>
      </a:lt1>
      <a:dk2>
        <a:srgbClr val="B25222"/>
      </a:dk2>
      <a:lt2>
        <a:srgbClr val="1C1C1C"/>
      </a:lt2>
      <a:accent1>
        <a:srgbClr val="CFEA4A"/>
      </a:accent1>
      <a:accent2>
        <a:srgbClr val="CFB151"/>
      </a:accent2>
      <a:accent3>
        <a:srgbClr val="FFFFFF"/>
      </a:accent3>
      <a:accent4>
        <a:srgbClr val="825600"/>
      </a:accent4>
      <a:accent5>
        <a:srgbClr val="E4F3B1"/>
      </a:accent5>
      <a:accent6>
        <a:srgbClr val="BBA049"/>
      </a:accent6>
      <a:hlink>
        <a:srgbClr val="FFE4BF"/>
      </a:hlink>
      <a:folHlink>
        <a:srgbClr val="E9D259"/>
      </a:folHlink>
    </a:clrScheme>
    <a:fontScheme name="Wilhelm-Soil Nutrient Session-Toronto July 13, 2006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1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1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lnDef>
  </a:objectDefaults>
  <a:extraClrSchemeLst>
    <a:extraClrScheme>
      <a:clrScheme name="Wilhelm-Soil Nutrient Session-Toronto July 13, 2006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helm-Soil Nutrient Session-Toronto July 13, 2006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helm-Soil Nutrient Session-Toronto July 13, 2006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8">
        <a:dk1>
          <a:srgbClr val="562B04"/>
        </a:dk1>
        <a:lt1>
          <a:srgbClr val="FFFFFF"/>
        </a:lt1>
        <a:dk2>
          <a:srgbClr val="B25222"/>
        </a:dk2>
        <a:lt2>
          <a:srgbClr val="1C1C1C"/>
        </a:lt2>
        <a:accent1>
          <a:srgbClr val="CFEA4A"/>
        </a:accent1>
        <a:accent2>
          <a:srgbClr val="CFB151"/>
        </a:accent2>
        <a:accent3>
          <a:srgbClr val="FFFFFF"/>
        </a:accent3>
        <a:accent4>
          <a:srgbClr val="482303"/>
        </a:accent4>
        <a:accent5>
          <a:srgbClr val="E4F3B1"/>
        </a:accent5>
        <a:accent6>
          <a:srgbClr val="BBA049"/>
        </a:accent6>
        <a:hlink>
          <a:srgbClr val="FFE4BF"/>
        </a:hlink>
        <a:folHlink>
          <a:srgbClr val="E9D25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9">
        <a:dk1>
          <a:srgbClr val="663300"/>
        </a:dk1>
        <a:lt1>
          <a:srgbClr val="FFFFFF"/>
        </a:lt1>
        <a:dk2>
          <a:srgbClr val="B25222"/>
        </a:dk2>
        <a:lt2>
          <a:srgbClr val="1C1C1C"/>
        </a:lt2>
        <a:accent1>
          <a:srgbClr val="CFEA4A"/>
        </a:accent1>
        <a:accent2>
          <a:srgbClr val="CFB151"/>
        </a:accent2>
        <a:accent3>
          <a:srgbClr val="FFFFFF"/>
        </a:accent3>
        <a:accent4>
          <a:srgbClr val="562A00"/>
        </a:accent4>
        <a:accent5>
          <a:srgbClr val="E4F3B1"/>
        </a:accent5>
        <a:accent6>
          <a:srgbClr val="BBA049"/>
        </a:accent6>
        <a:hlink>
          <a:srgbClr val="FFE4BF"/>
        </a:hlink>
        <a:folHlink>
          <a:srgbClr val="E9D25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helm-Soil Nutrient Session-Toronto July 13, 2006 10">
        <a:dk1>
          <a:srgbClr val="996600"/>
        </a:dk1>
        <a:lt1>
          <a:srgbClr val="FFFFFF"/>
        </a:lt1>
        <a:dk2>
          <a:srgbClr val="B25222"/>
        </a:dk2>
        <a:lt2>
          <a:srgbClr val="1C1C1C"/>
        </a:lt2>
        <a:accent1>
          <a:srgbClr val="CFEA4A"/>
        </a:accent1>
        <a:accent2>
          <a:srgbClr val="CFB151"/>
        </a:accent2>
        <a:accent3>
          <a:srgbClr val="FFFFFF"/>
        </a:accent3>
        <a:accent4>
          <a:srgbClr val="825600"/>
        </a:accent4>
        <a:accent5>
          <a:srgbClr val="E4F3B1"/>
        </a:accent5>
        <a:accent6>
          <a:srgbClr val="BBA049"/>
        </a:accent6>
        <a:hlink>
          <a:srgbClr val="FFE4BF"/>
        </a:hlink>
        <a:folHlink>
          <a:srgbClr val="E9D2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</TotalTime>
  <Words>1699</Words>
  <Application>Microsoft Office PowerPoint</Application>
  <PresentationFormat>On-screen Show (4:3)</PresentationFormat>
  <Paragraphs>370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 Rounded MT Bold</vt:lpstr>
      <vt:lpstr>Calibri</vt:lpstr>
      <vt:lpstr>Century Gothic</vt:lpstr>
      <vt:lpstr>Courier New</vt:lpstr>
      <vt:lpstr>Palatino Linotype</vt:lpstr>
      <vt:lpstr>Tahoma</vt:lpstr>
      <vt:lpstr>Times New Roman</vt:lpstr>
      <vt:lpstr>Wingdings</vt:lpstr>
      <vt:lpstr>Executive</vt:lpstr>
      <vt:lpstr>Default Design</vt:lpstr>
      <vt:lpstr>Wilhelm-Soil Nutrient Session-Toronto July 13, 2006</vt:lpstr>
      <vt:lpstr> Management Effects on Near-Surface       Soil Hydrologic Properties</vt:lpstr>
      <vt:lpstr>Soil Ecosystem Services</vt:lpstr>
      <vt:lpstr>Soil &amp; Water: Our Most Precious Resources</vt:lpstr>
      <vt:lpstr>PowerPoint Presentation</vt:lpstr>
      <vt:lpstr>PowerPoint Presentation</vt:lpstr>
      <vt:lpstr>PowerPoint Presentation</vt:lpstr>
      <vt:lpstr>Surface Runoff &amp; Erosion</vt:lpstr>
      <vt:lpstr>PowerPoint Presentation</vt:lpstr>
      <vt:lpstr>PowerPoint Presentation</vt:lpstr>
      <vt:lpstr>PowerPoint Presentation</vt:lpstr>
      <vt:lpstr>Research Hypothesis</vt:lpstr>
      <vt:lpstr>Rye Winter Cover Crops </vt:lpstr>
      <vt:lpstr>Selected Soil Properties</vt:lpstr>
      <vt:lpstr>PowerPoint Presentation</vt:lpstr>
      <vt:lpstr> Rye Cover Crop Effects on Soil Quality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Soil Water Retention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Long-Term Rye Cover Crop Effects on Soil Hydrology</vt:lpstr>
      <vt:lpstr>Long-Term Rye Cover Crop Effects on Soil Hydrology</vt:lpstr>
      <vt:lpstr>In Summary…</vt:lpstr>
      <vt:lpstr>Research Implications</vt:lpstr>
      <vt:lpstr>Acknowledgments &amp; Gratitude</vt:lpstr>
      <vt:lpstr>Acknowledgments &amp; Gratitude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Organic Molecules</dc:title>
  <dc:creator>Britt Moore</dc:creator>
  <cp:lastModifiedBy>Nichols, Virginia A [AGRON]</cp:lastModifiedBy>
  <cp:revision>464</cp:revision>
  <cp:lastPrinted>2021-04-12T23:41:13Z</cp:lastPrinted>
  <dcterms:created xsi:type="dcterms:W3CDTF">2006-08-16T00:00:00Z</dcterms:created>
  <dcterms:modified xsi:type="dcterms:W3CDTF">2021-04-26T17:07:53Z</dcterms:modified>
</cp:coreProperties>
</file>